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5"/>
    <p:sldMasterId id="214748367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858000" cy="9144000"/>
  <p:embeddedFontLst>
    <p:embeddedFont>
      <p:font typeface="Roboto Slab"/>
      <p:regular r:id="rId23"/>
      <p:bold r:id="rId24"/>
    </p:embeddedFont>
    <p:embeddedFont>
      <p:font typeface="Source Sans Pro SemiBold"/>
      <p:regular r:id="rId25"/>
      <p:bold r:id="rId26"/>
      <p:italic r:id="rId27"/>
      <p:boldItalic r:id="rId28"/>
    </p:embeddedFont>
    <p:embeddedFont>
      <p:font typeface="Roboto Slab SemiBold"/>
      <p:regular r:id="rId29"/>
      <p:bold r:id="rId30"/>
    </p:embeddedFont>
    <p:embeddedFont>
      <p:font typeface="Average"/>
      <p:regular r:id="rId31"/>
    </p:embeddedFont>
    <p:embeddedFont>
      <p:font typeface="Oswald"/>
      <p:regular r:id="rId32"/>
      <p:bold r:id="rId33"/>
    </p:embeddedFont>
    <p:embeddedFont>
      <p:font typeface="Source Sans Pr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AF2A94D-4A27-44D8-A445-ED4A6F7E78CE}">
  <a:tblStyle styleId="{7AF2A94D-4A27-44D8-A445-ED4A6F7E78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RobotoSlab-bold.fntdata"/><Relationship Id="rId23" Type="http://schemas.openxmlformats.org/officeDocument/2006/relationships/font" Target="fonts/RobotoSlab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SourceSansProSemiBold-bold.fntdata"/><Relationship Id="rId25" Type="http://schemas.openxmlformats.org/officeDocument/2006/relationships/font" Target="fonts/SourceSansProSemiBold-regular.fntdata"/><Relationship Id="rId28" Type="http://schemas.openxmlformats.org/officeDocument/2006/relationships/font" Target="fonts/SourceSansProSemiBold-boldItalic.fntdata"/><Relationship Id="rId27" Type="http://schemas.openxmlformats.org/officeDocument/2006/relationships/font" Target="fonts/SourceSansProSemiBold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RobotoSlabSemiBold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Average-regular.fntdata"/><Relationship Id="rId30" Type="http://schemas.openxmlformats.org/officeDocument/2006/relationships/font" Target="fonts/RobotoSlabSemiBold-bold.fntdata"/><Relationship Id="rId11" Type="http://schemas.openxmlformats.org/officeDocument/2006/relationships/slide" Target="slides/slide4.xml"/><Relationship Id="rId33" Type="http://schemas.openxmlformats.org/officeDocument/2006/relationships/font" Target="fonts/Oswald-bold.fntdata"/><Relationship Id="rId10" Type="http://schemas.openxmlformats.org/officeDocument/2006/relationships/slide" Target="slides/slide3.xml"/><Relationship Id="rId32" Type="http://schemas.openxmlformats.org/officeDocument/2006/relationships/font" Target="fonts/Oswald-regular.fntdata"/><Relationship Id="rId13" Type="http://schemas.openxmlformats.org/officeDocument/2006/relationships/slide" Target="slides/slide6.xml"/><Relationship Id="rId35" Type="http://schemas.openxmlformats.org/officeDocument/2006/relationships/font" Target="fonts/SourceSansPro-bold.fntdata"/><Relationship Id="rId12" Type="http://schemas.openxmlformats.org/officeDocument/2006/relationships/slide" Target="slides/slide5.xml"/><Relationship Id="rId34" Type="http://schemas.openxmlformats.org/officeDocument/2006/relationships/font" Target="fonts/SourceSansPro-regular.fntdata"/><Relationship Id="rId15" Type="http://schemas.openxmlformats.org/officeDocument/2006/relationships/slide" Target="slides/slide8.xml"/><Relationship Id="rId37" Type="http://schemas.openxmlformats.org/officeDocument/2006/relationships/font" Target="fonts/SourceSansPro-boldItalic.fntdata"/><Relationship Id="rId14" Type="http://schemas.openxmlformats.org/officeDocument/2006/relationships/slide" Target="slides/slide7.xml"/><Relationship Id="rId36" Type="http://schemas.openxmlformats.org/officeDocument/2006/relationships/font" Target="fonts/SourceSansPro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a06f8f4382_3_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1a06f8f4382_3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a1e25f381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a1e25f381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-"/>
            </a:pPr>
            <a:r>
              <a:rPr lang="en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we check the taxi company which is ordered most, the floor of the maximum, minimum and average payment total, all trips greater than and equal to $8 and Less than equal to $20, all trips which likely be taken by females (&gt;50%percentage), and the trips with tips greater than average tips, sorted by the amount of total payments from high to low.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a4f056532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a4f056532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a48fce2a2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a48fce2a2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a1e25f381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a1e25f381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a1e25f3813_0_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1a1e25f381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a06f8f4382_3_2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1a06f8f4382_3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a06f8f4382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1a06f8f438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a06f8f4382_0_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1a06f8f438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a06f8f438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a06f8f438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a06f8f4382_0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1a06f8f438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48fce2a2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a48fce2a2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a48fce2a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a48fce2a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a1e25f3813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1a1e25f38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a06f8f4382_3_3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1a06f8f4382_3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9pPr>
          </a:lstStyle>
          <a:p/>
        </p:txBody>
      </p:sp>
      <p:sp>
        <p:nvSpPr>
          <p:cNvPr id="61" name="Google Shape;61;p14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79" name="Google Shape;79;p15"/>
          <p:cNvSpPr txBox="1"/>
          <p:nvPr>
            <p:ph idx="2" type="body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9pPr>
          </a:lstStyle>
          <a:p/>
        </p:txBody>
      </p:sp>
      <p:sp>
        <p:nvSpPr>
          <p:cNvPr id="85" name="Google Shape;85;p17"/>
          <p:cNvSpPr txBox="1"/>
          <p:nvPr>
            <p:ph idx="1" type="subTitle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 rotWithShape="1">
          <a:blip r:embed="rId2">
            <a:alphaModFix/>
          </a:blip>
          <a:srcRect b="0" l="19" r="19" t="0"/>
          <a:stretch/>
        </p:blipFill>
        <p:spPr>
          <a:xfrm flipH="1" rot="10800000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i="1" sz="3600"/>
            </a:lvl1pPr>
            <a:lvl2pPr indent="-4572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i="1" sz="3600"/>
            </a:lvl2pPr>
            <a:lvl3pPr indent="-4572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i="1" sz="3600"/>
            </a:lvl3pPr>
            <a:lvl4pPr indent="-4572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4pPr>
            <a:lvl5pPr indent="-4572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5pPr>
            <a:lvl6pPr indent="-4572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6pPr>
            <a:lvl7pPr indent="-4572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7pPr>
            <a:lvl8pPr indent="-4572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8pPr>
            <a:lvl9pPr indent="-4572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9pPr>
          </a:lstStyle>
          <a:p/>
        </p:txBody>
      </p:sp>
      <p:grpSp>
        <p:nvGrpSpPr>
          <p:cNvPr id="89" name="Google Shape;89;p18"/>
          <p:cNvGrpSpPr/>
          <p:nvPr/>
        </p:nvGrpSpPr>
        <p:grpSpPr>
          <a:xfrm>
            <a:off x="3839646" y="782918"/>
            <a:ext cx="1464573" cy="842707"/>
            <a:chOff x="3593400" y="1729675"/>
            <a:chExt cx="1957200" cy="1123610"/>
          </a:xfrm>
        </p:grpSpPr>
        <p:sp>
          <p:nvSpPr>
            <p:cNvPr id="90" name="Google Shape;90;p18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1" i="0" lang="en" sz="6000" u="none" cap="none" strike="noStrike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b="1" i="0" sz="60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cap="flat" cmpd="sng" w="9525">
              <a:solidFill>
                <a:srgbClr val="CFD8D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8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cap="flat" cmpd="sng" w="19050">
              <a:solidFill>
                <a:srgbClr val="CFD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3" name="Google Shape;93;p18"/>
          <p:cNvCxnSpPr>
            <a:endCxn id="91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" name="Google Shape;94;p18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" name="Google Shape;95;p18"/>
          <p:cNvCxnSpPr/>
          <p:nvPr/>
        </p:nvCxnSpPr>
        <p:spPr>
          <a:xfrm flipH="1" rot="10800000">
            <a:off x="4704510" y="351930"/>
            <a:ext cx="347100" cy="474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18"/>
          <p:cNvSpPr txBox="1"/>
          <p:nvPr>
            <p:ph idx="12" type="sldNum"/>
          </p:nvPr>
        </p:nvSpPr>
        <p:spPr>
          <a:xfrm>
            <a:off x="-87" y="4749844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indent="-381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2" type="body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3" type="body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01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idx="1" type="body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15" name="Google Shape;115;p23"/>
          <p:cNvSpPr txBox="1"/>
          <p:nvPr>
            <p:ph idx="12" type="sldNum"/>
          </p:nvPr>
        </p:nvSpPr>
        <p:spPr>
          <a:xfrm>
            <a:off x="-92" y="4749844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b="0" i="0" sz="3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b="0" i="0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b="0" i="0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ctrTitle"/>
          </p:nvPr>
        </p:nvSpPr>
        <p:spPr>
          <a:xfrm>
            <a:off x="729151" y="2030550"/>
            <a:ext cx="54087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</a:pPr>
            <a:r>
              <a:rPr lang="en" sz="5500"/>
              <a:t>Exploratory Analysis of Chicago Taxi Rides</a:t>
            </a:r>
            <a:endParaRPr sz="5500"/>
          </a:p>
        </p:txBody>
      </p:sp>
      <p:sp>
        <p:nvSpPr>
          <p:cNvPr id="121" name="Google Shape;121;p24"/>
          <p:cNvSpPr txBox="1"/>
          <p:nvPr/>
        </p:nvSpPr>
        <p:spPr>
          <a:xfrm>
            <a:off x="768575" y="4158125"/>
            <a:ext cx="4591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63238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rPr>
              <a:t>Database Design and Implementation</a:t>
            </a:r>
            <a:endParaRPr sz="1500">
              <a:solidFill>
                <a:srgbClr val="263238"/>
              </a:solidFill>
              <a:latin typeface="Roboto Slab SemiBold"/>
              <a:ea typeface="Roboto Slab SemiBold"/>
              <a:cs typeface="Roboto Slab SemiBold"/>
              <a:sym typeface="Roboto Slab SemiBold"/>
            </a:endParaRPr>
          </a:p>
        </p:txBody>
      </p:sp>
      <p:cxnSp>
        <p:nvCxnSpPr>
          <p:cNvPr id="122" name="Google Shape;122;p24"/>
          <p:cNvCxnSpPr/>
          <p:nvPr/>
        </p:nvCxnSpPr>
        <p:spPr>
          <a:xfrm>
            <a:off x="5311050" y="832650"/>
            <a:ext cx="9900" cy="32220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0950" y="1089700"/>
            <a:ext cx="3744250" cy="249617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 txBox="1"/>
          <p:nvPr/>
        </p:nvSpPr>
        <p:spPr>
          <a:xfrm>
            <a:off x="808025" y="4494675"/>
            <a:ext cx="451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Sam Ding, Sylvia Li, Rujia Yuan</a:t>
            </a:r>
            <a:endParaRPr b="1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>
            <p:ph type="ctrTitle"/>
          </p:nvPr>
        </p:nvSpPr>
        <p:spPr>
          <a:xfrm>
            <a:off x="1320925" y="-397475"/>
            <a:ext cx="6820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SQL Analysis Insights</a:t>
            </a:r>
            <a:endParaRPr sz="3600"/>
          </a:p>
        </p:txBody>
      </p:sp>
      <p:sp>
        <p:nvSpPr>
          <p:cNvPr id="207" name="Google Shape;207;p33"/>
          <p:cNvSpPr txBox="1"/>
          <p:nvPr/>
        </p:nvSpPr>
        <p:spPr>
          <a:xfrm>
            <a:off x="4501925" y="1721963"/>
            <a:ext cx="3953400" cy="23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-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We consider the business uses for our dataset, testing some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possible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cases through mySQL workbench.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-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Find the percentage of tips for all customers.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33"/>
          <p:cNvSpPr txBox="1"/>
          <p:nvPr/>
        </p:nvSpPr>
        <p:spPr>
          <a:xfrm>
            <a:off x="1125775" y="4651800"/>
            <a:ext cx="417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 Query</a:t>
            </a:r>
            <a:endParaRPr sz="13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09" name="Google Shape;20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200" y="914725"/>
            <a:ext cx="3084022" cy="35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/>
          <p:nvPr>
            <p:ph type="ctrTitle"/>
          </p:nvPr>
        </p:nvSpPr>
        <p:spPr>
          <a:xfrm>
            <a:off x="596325" y="-50850"/>
            <a:ext cx="70032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Analysis Insights</a:t>
            </a:r>
            <a:endParaRPr/>
          </a:p>
        </p:txBody>
      </p:sp>
      <p:graphicFrame>
        <p:nvGraphicFramePr>
          <p:cNvPr id="215" name="Google Shape;215;p34"/>
          <p:cNvGraphicFramePr/>
          <p:nvPr/>
        </p:nvGraphicFramePr>
        <p:xfrm>
          <a:off x="284650" y="1109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{7AF2A94D-4A27-44D8-A445-ED4A6F7E78CE}</a:tableStyleId>
              </a:tblPr>
              <a:tblGrid>
                <a:gridCol w="857225"/>
                <a:gridCol w="1347250"/>
                <a:gridCol w="1270075"/>
                <a:gridCol w="942025"/>
              </a:tblGrid>
              <a:tr h="36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Trips ID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Fare Amount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Tip Amount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Tip %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ID1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3.25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4.75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146.15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ID2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3.25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92.31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ID3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6.25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80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ID4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5.75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52.17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ID5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50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…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…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…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11 (avg)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IDxw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9.75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IDxx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9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IDxy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6.5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6" name="Google Shape;216;p34"/>
          <p:cNvSpPr txBox="1"/>
          <p:nvPr/>
        </p:nvSpPr>
        <p:spPr>
          <a:xfrm>
            <a:off x="5303075" y="1166800"/>
            <a:ext cx="34896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-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Higher tip percentage happens on trips that are low-priced.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-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A considerable </a:t>
            </a: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amount</a:t>
            </a: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 of customers don’t tip the driver.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-"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Average tip percentage is 11%.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type="ctrTitle"/>
          </p:nvPr>
        </p:nvSpPr>
        <p:spPr>
          <a:xfrm>
            <a:off x="142150" y="2181225"/>
            <a:ext cx="3243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Tableau Dashboard</a:t>
            </a:r>
            <a:endParaRPr sz="4300"/>
          </a:p>
        </p:txBody>
      </p:sp>
      <p:pic>
        <p:nvPicPr>
          <p:cNvPr id="222" name="Google Shape;22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6900" y="224520"/>
            <a:ext cx="5854899" cy="4694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6"/>
          <p:cNvSpPr txBox="1"/>
          <p:nvPr>
            <p:ph type="ctrTitle"/>
          </p:nvPr>
        </p:nvSpPr>
        <p:spPr>
          <a:xfrm>
            <a:off x="142150" y="2181225"/>
            <a:ext cx="3243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T</a:t>
            </a:r>
            <a:r>
              <a:rPr lang="en" sz="4300"/>
              <a:t>ableau Dashboard</a:t>
            </a:r>
            <a:endParaRPr sz="4300"/>
          </a:p>
        </p:txBody>
      </p:sp>
      <p:pic>
        <p:nvPicPr>
          <p:cNvPr id="228" name="Google Shape;22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2500" y="124375"/>
            <a:ext cx="5878074" cy="46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/>
          <p:nvPr>
            <p:ph idx="4294967295" type="ctrTitle"/>
          </p:nvPr>
        </p:nvSpPr>
        <p:spPr>
          <a:xfrm>
            <a:off x="685800" y="36619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</a:pPr>
            <a:r>
              <a:rPr b="1" lang="en" sz="6000"/>
              <a:t>Recommendations</a:t>
            </a:r>
            <a:endParaRPr b="1" i="0" sz="6000" u="none" cap="none" strike="noStrike">
              <a:solidFill>
                <a:schemeClr val="accen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34" name="Google Shape;234;p37"/>
          <p:cNvSpPr txBox="1"/>
          <p:nvPr/>
        </p:nvSpPr>
        <p:spPr>
          <a:xfrm>
            <a:off x="1074875" y="2291950"/>
            <a:ext cx="6786900" cy="18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Font typeface="Source Sans Pro"/>
              <a:buChar char="●"/>
            </a:pPr>
            <a:r>
              <a:rPr lang="en" sz="17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Adding more services to the Airport area (both ORD and MDW) in response to the high demands</a:t>
            </a:r>
            <a:endParaRPr sz="17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SzPts val="1600"/>
              <a:buFont typeface="Source Sans Pro"/>
              <a:buChar char="●"/>
            </a:pPr>
            <a:r>
              <a:rPr lang="en" sz="17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Considering the demands from the elderly, adding more accessible taxi services</a:t>
            </a:r>
            <a:endParaRPr sz="17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urce Sans Pro"/>
              <a:buChar char="●"/>
            </a:pPr>
            <a:r>
              <a:rPr lang="en" sz="17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Encouraging the passengers to take the less representative taxi companies’ rides to ensure healthy market competition</a:t>
            </a:r>
            <a:endParaRPr sz="17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8"/>
          <p:cNvSpPr txBox="1"/>
          <p:nvPr>
            <p:ph idx="4294967295" type="ctrTitle"/>
          </p:nvPr>
        </p:nvSpPr>
        <p:spPr>
          <a:xfrm>
            <a:off x="508125" y="19918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</a:pPr>
            <a:r>
              <a:rPr b="1" lang="en" sz="9600"/>
              <a:t>Q &amp; A</a:t>
            </a:r>
            <a:endParaRPr b="1" i="0" sz="9600" u="none" cap="none" strike="noStrike">
              <a:solidFill>
                <a:schemeClr val="accen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40" name="Google Shape;240;p38"/>
          <p:cNvSpPr txBox="1"/>
          <p:nvPr>
            <p:ph idx="4294967295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None/>
            </a:pPr>
            <a:r>
              <a:t/>
            </a:r>
            <a:endParaRPr b="0" i="0" sz="30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1" name="Google Shape;241;p3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b="1" lang="en" sz="3000"/>
              <a:t>Project Scope</a:t>
            </a:r>
            <a:endParaRPr b="1" sz="3000"/>
          </a:p>
        </p:txBody>
      </p:sp>
      <p:sp>
        <p:nvSpPr>
          <p:cNvPr id="130" name="Google Shape;130;p2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5"/>
          <p:cNvSpPr/>
          <p:nvPr/>
        </p:nvSpPr>
        <p:spPr>
          <a:xfrm>
            <a:off x="794225" y="982400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13716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Brief</a:t>
            </a:r>
            <a:endParaRPr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Understand the business problem and project goal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2" name="Google Shape;132;p25"/>
          <p:cNvSpPr/>
          <p:nvPr/>
        </p:nvSpPr>
        <p:spPr>
          <a:xfrm>
            <a:off x="4656792" y="982400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1371600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ETL Process</a:t>
            </a:r>
            <a:endParaRPr b="1" i="0" sz="14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Database Design and ETL Process </a:t>
            </a:r>
            <a:endParaRPr b="0" i="0" sz="14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794225" y="2715247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91425" spcFirstLastPara="1" rIns="13716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Next-step recommendations </a:t>
            </a:r>
            <a:endParaRPr b="0" i="0" sz="14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Recommendations</a:t>
            </a:r>
            <a:endParaRPr b="0" i="0" sz="14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4656792" y="2715247"/>
            <a:ext cx="3709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91425" lIns="1371600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Query &amp; Data Visualization </a:t>
            </a:r>
            <a:endParaRPr b="0" i="0" sz="14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Finding</a:t>
            </a:r>
            <a:endParaRPr b="0" i="0" sz="1400" u="none" cap="none" strike="noStrik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3298452" y="1357389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5"/>
          <p:cNvSpPr/>
          <p:nvPr/>
        </p:nvSpPr>
        <p:spPr>
          <a:xfrm rot="5400000">
            <a:off x="3447052" y="1357389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5"/>
          <p:cNvSpPr/>
          <p:nvPr/>
        </p:nvSpPr>
        <p:spPr>
          <a:xfrm rot="10800000">
            <a:off x="3447052" y="1507352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5"/>
          <p:cNvSpPr/>
          <p:nvPr/>
        </p:nvSpPr>
        <p:spPr>
          <a:xfrm rot="-5400000">
            <a:off x="3298452" y="1507352"/>
            <a:ext cx="2417100" cy="24171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idx="4294967295" type="ctrTitle"/>
          </p:nvPr>
        </p:nvSpPr>
        <p:spPr>
          <a:xfrm>
            <a:off x="675950" y="335025"/>
            <a:ext cx="35217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highlight>
                  <a:schemeClr val="accent1"/>
                </a:highlight>
                <a:latin typeface="Oswald"/>
                <a:ea typeface="Oswald"/>
                <a:cs typeface="Oswald"/>
                <a:sym typeface="Oswald"/>
              </a:rPr>
              <a:t>Executive Summary</a:t>
            </a:r>
            <a:endParaRPr b="1" i="0" sz="6000" u="none" cap="none" strike="noStrike">
              <a:solidFill>
                <a:schemeClr val="accent1"/>
              </a:solidFill>
              <a:highlight>
                <a:schemeClr val="accent1"/>
              </a:highlight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4" name="Google Shape;144;p2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26"/>
          <p:cNvSpPr txBox="1"/>
          <p:nvPr>
            <p:ph idx="4294967295" type="body"/>
          </p:nvPr>
        </p:nvSpPr>
        <p:spPr>
          <a:xfrm>
            <a:off x="311700" y="1030150"/>
            <a:ext cx="8520600" cy="3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 SemiBold"/>
              <a:buAutoNum type="arabicPeriod"/>
            </a:pPr>
            <a:r>
              <a:rPr lang="en" sz="1600">
                <a:solidFill>
                  <a:schemeClr val="dk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Taxis in the city of Chicago are continually attracting more customers, since the prices float little and the taxis always charge fewer than the ubers/ lyfts do. However, increasing citizens complained that finding a taxi was way harder than finding an available uber/lyft. </a:t>
            </a:r>
            <a:endParaRPr sz="1600">
              <a:solidFill>
                <a:schemeClr val="dk1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 SemiBold"/>
              <a:buAutoNum type="arabicPeriod"/>
            </a:pPr>
            <a:r>
              <a:rPr lang="en" sz="1600">
                <a:solidFill>
                  <a:schemeClr val="dk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In order to be able to quickly analyze and respond to both customers' demands and taxi drivers' supplies, we are supposed to create a data storage system to help load, store, extract and utilize data.</a:t>
            </a:r>
            <a:endParaRPr sz="1600">
              <a:solidFill>
                <a:schemeClr val="dk1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 SemiBold"/>
              <a:buAutoNum type="arabicPeriod"/>
            </a:pPr>
            <a:r>
              <a:rPr lang="en" sz="1600">
                <a:solidFill>
                  <a:schemeClr val="dk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The data storage system will support the decision making and offer convenience for different groups – drivers, passengers, Cab Company, and the government in particular ways.</a:t>
            </a:r>
            <a:endParaRPr sz="1600">
              <a:solidFill>
                <a:schemeClr val="dk1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 SemiBold"/>
              <a:buAutoNum type="arabicPeriod"/>
            </a:pPr>
            <a:r>
              <a:rPr lang="en" sz="1600">
                <a:solidFill>
                  <a:schemeClr val="dk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System functionality includes data cleaning process from raw data, relational database for storage and access, and visualization tools for dashboarding and presentation.</a:t>
            </a:r>
            <a:endParaRPr sz="1600">
              <a:solidFill>
                <a:schemeClr val="dk1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idx="4294967295" type="title"/>
          </p:nvPr>
        </p:nvSpPr>
        <p:spPr>
          <a:xfrm>
            <a:off x="311700" y="692375"/>
            <a:ext cx="3845700" cy="49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Business Use Case	 	</a:t>
            </a:r>
            <a:r>
              <a:rPr lang="en"/>
              <a:t> 	 	</a:t>
            </a:r>
            <a:endParaRPr/>
          </a:p>
        </p:txBody>
      </p:sp>
      <p:sp>
        <p:nvSpPr>
          <p:cNvPr id="151" name="Google Shape;151;p27"/>
          <p:cNvSpPr txBox="1"/>
          <p:nvPr/>
        </p:nvSpPr>
        <p:spPr>
          <a:xfrm>
            <a:off x="311700" y="1188875"/>
            <a:ext cx="4877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highlight>
                  <a:schemeClr val="lt1"/>
                </a:highlight>
                <a:latin typeface="Average"/>
                <a:ea typeface="Average"/>
                <a:cs typeface="Average"/>
                <a:sym typeface="Average"/>
              </a:rPr>
              <a:t>For Driver</a:t>
            </a:r>
            <a:endParaRPr sz="1800">
              <a:solidFill>
                <a:schemeClr val="accent1"/>
              </a:solidFill>
              <a:highlight>
                <a:schemeClr val="lt1"/>
              </a:highlight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Less idling in Surge Zone / Peak Hour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Transform Cab booking service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Make long-distance ride more predictable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2" name="Google Shape;152;p27"/>
          <p:cNvSpPr txBox="1"/>
          <p:nvPr/>
        </p:nvSpPr>
        <p:spPr>
          <a:xfrm>
            <a:off x="5352325" y="1188875"/>
            <a:ext cx="35976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rPr>
              <a:t>For Cab Company</a:t>
            </a:r>
            <a:endParaRPr sz="1800">
              <a:solidFill>
                <a:schemeClr val="accen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Allocate Ride Reservations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Offer incentives to drivers to ensure supplies meet demands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3" name="Google Shape;153;p27"/>
          <p:cNvSpPr txBox="1"/>
          <p:nvPr/>
        </p:nvSpPr>
        <p:spPr>
          <a:xfrm>
            <a:off x="311700" y="2849650"/>
            <a:ext cx="40332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rPr>
              <a:t>For Passenger</a:t>
            </a:r>
            <a:endParaRPr sz="1800">
              <a:solidFill>
                <a:schemeClr val="accen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Reduce the waiting time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Offer more choices at a competitive rate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4" name="Google Shape;154;p27"/>
          <p:cNvSpPr txBox="1"/>
          <p:nvPr/>
        </p:nvSpPr>
        <p:spPr>
          <a:xfrm>
            <a:off x="5321275" y="2849650"/>
            <a:ext cx="36597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verage"/>
                <a:ea typeface="Average"/>
                <a:cs typeface="Average"/>
                <a:sym typeface="Average"/>
              </a:rPr>
              <a:t>For Government</a:t>
            </a:r>
            <a:endParaRPr sz="1800">
              <a:solidFill>
                <a:schemeClr val="accen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Ensure Price Transparency 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Adjust taxi cost and fare model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Adjust airport departure tax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ETL Preparation</a:t>
            </a:r>
            <a:endParaRPr/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b="1" lang="en"/>
              <a:t>Data Source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❏"/>
            </a:pPr>
            <a:r>
              <a:rPr lang="en" u="sng"/>
              <a:t>Taxi Trips</a:t>
            </a:r>
            <a:r>
              <a:rPr lang="en"/>
              <a:t> from Chicago Data Portal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 u="sng"/>
              <a:t>Demographic data</a:t>
            </a:r>
            <a:r>
              <a:rPr lang="en"/>
              <a:t> by census tracts from census.gov</a:t>
            </a:r>
            <a:endParaRPr/>
          </a:p>
        </p:txBody>
      </p:sp>
      <p:sp>
        <p:nvSpPr>
          <p:cNvPr id="161" name="Google Shape;161;p28"/>
          <p:cNvSpPr txBox="1"/>
          <p:nvPr>
            <p:ph idx="2" type="body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b="1" lang="en"/>
              <a:t>Data Tools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OpenRefine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Google Cloud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MySQL Workbench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Tableau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62" name="Google Shape;162;p28"/>
          <p:cNvSpPr txBox="1"/>
          <p:nvPr>
            <p:ph idx="3" type="body"/>
          </p:nvPr>
        </p:nvSpPr>
        <p:spPr>
          <a:xfrm>
            <a:off x="5873823" y="1200150"/>
            <a:ext cx="28674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b="1" lang="en"/>
              <a:t>Design Consideration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Data Type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Use of Junction Table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Use of Fact Table and Dimension Table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63" name="Google Shape;163;p2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7200" y="1326100"/>
            <a:ext cx="6741125" cy="236694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9"/>
          <p:cNvSpPr txBox="1"/>
          <p:nvPr/>
        </p:nvSpPr>
        <p:spPr>
          <a:xfrm>
            <a:off x="2300825" y="692900"/>
            <a:ext cx="516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oboto Slab"/>
                <a:ea typeface="Roboto Slab"/>
                <a:cs typeface="Roboto Slab"/>
                <a:sym typeface="Roboto Slab"/>
              </a:rPr>
              <a:t>Sample 3NF+ Table (Fact_Trips)</a:t>
            </a:r>
            <a:endParaRPr b="1" sz="20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ETL P</a:t>
            </a:r>
            <a:r>
              <a:rPr lang="en"/>
              <a:t>rocess</a:t>
            </a:r>
            <a:endParaRPr/>
          </a:p>
        </p:txBody>
      </p:sp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615575" y="1200150"/>
            <a:ext cx="24198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Extract</a:t>
            </a:r>
            <a:endParaRPr b="1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0"/>
          <p:cNvSpPr txBox="1"/>
          <p:nvPr>
            <p:ph idx="2" type="body"/>
          </p:nvPr>
        </p:nvSpPr>
        <p:spPr>
          <a:xfrm>
            <a:off x="3302550" y="1200150"/>
            <a:ext cx="24198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Transform</a:t>
            </a:r>
            <a:endParaRPr b="1"/>
          </a:p>
        </p:txBody>
      </p:sp>
      <p:sp>
        <p:nvSpPr>
          <p:cNvPr id="177" name="Google Shape;177;p30"/>
          <p:cNvSpPr txBox="1"/>
          <p:nvPr>
            <p:ph idx="3" type="body"/>
          </p:nvPr>
        </p:nvSpPr>
        <p:spPr>
          <a:xfrm>
            <a:off x="5928988" y="1163888"/>
            <a:ext cx="2419800" cy="4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Load</a:t>
            </a:r>
            <a:endParaRPr b="1"/>
          </a:p>
        </p:txBody>
      </p:sp>
      <p:sp>
        <p:nvSpPr>
          <p:cNvPr id="178" name="Google Shape;178;p30"/>
          <p:cNvSpPr/>
          <p:nvPr/>
        </p:nvSpPr>
        <p:spPr>
          <a:xfrm>
            <a:off x="963725" y="1902750"/>
            <a:ext cx="1723500" cy="1867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0"/>
          <p:cNvSpPr txBox="1"/>
          <p:nvPr/>
        </p:nvSpPr>
        <p:spPr>
          <a:xfrm>
            <a:off x="1039375" y="2171550"/>
            <a:ext cx="172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Taxi Trips 2019Q1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0" name="Google Shape;180;p30"/>
          <p:cNvSpPr txBox="1"/>
          <p:nvPr/>
        </p:nvSpPr>
        <p:spPr>
          <a:xfrm>
            <a:off x="1030475" y="2840550"/>
            <a:ext cx="1723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Chicago Metropolitan Area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Census Tract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1" name="Google Shape;181;p30"/>
          <p:cNvSpPr/>
          <p:nvPr/>
        </p:nvSpPr>
        <p:spPr>
          <a:xfrm>
            <a:off x="3690750" y="1912775"/>
            <a:ext cx="1643400" cy="188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2003" y="1912772"/>
            <a:ext cx="1600899" cy="900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5175" y="2813275"/>
            <a:ext cx="1033667" cy="102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0"/>
          <p:cNvSpPr/>
          <p:nvPr/>
        </p:nvSpPr>
        <p:spPr>
          <a:xfrm>
            <a:off x="6262025" y="1912775"/>
            <a:ext cx="1643400" cy="188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7675" y="1791975"/>
            <a:ext cx="1482824" cy="1028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56800" y="2872524"/>
            <a:ext cx="1364173" cy="767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p30"/>
          <p:cNvCxnSpPr/>
          <p:nvPr/>
        </p:nvCxnSpPr>
        <p:spPr>
          <a:xfrm>
            <a:off x="2690000" y="2788525"/>
            <a:ext cx="10050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8" name="Google Shape;188;p30"/>
          <p:cNvCxnSpPr/>
          <p:nvPr/>
        </p:nvCxnSpPr>
        <p:spPr>
          <a:xfrm>
            <a:off x="5360275" y="2808225"/>
            <a:ext cx="92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ctrTitle"/>
          </p:nvPr>
        </p:nvSpPr>
        <p:spPr>
          <a:xfrm>
            <a:off x="808700" y="-202925"/>
            <a:ext cx="58539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t/>
            </a:r>
            <a:endParaRPr sz="600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EER Diagram - Taxi</a:t>
            </a:r>
            <a:endParaRPr/>
          </a:p>
        </p:txBody>
      </p:sp>
      <p:sp>
        <p:nvSpPr>
          <p:cNvPr id="194" name="Google Shape;194;p31"/>
          <p:cNvSpPr txBox="1"/>
          <p:nvPr>
            <p:ph idx="4294967295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5" name="Google Shape;19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9349" y="859150"/>
            <a:ext cx="5777777" cy="4186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/>
              <a:t>Query &amp; Data Visualization</a:t>
            </a:r>
            <a:endParaRPr/>
          </a:p>
        </p:txBody>
      </p:sp>
      <p:sp>
        <p:nvSpPr>
          <p:cNvPr id="201" name="Google Shape;201;p32"/>
          <p:cNvSpPr txBox="1"/>
          <p:nvPr>
            <p:ph idx="1" type="subTitle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